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66" r:id="rId2"/>
    <p:sldId id="360" r:id="rId3"/>
    <p:sldId id="361" r:id="rId4"/>
    <p:sldId id="362" r:id="rId5"/>
    <p:sldId id="279" r:id="rId6"/>
    <p:sldId id="372" r:id="rId7"/>
    <p:sldId id="352" r:id="rId8"/>
    <p:sldId id="353" r:id="rId9"/>
    <p:sldId id="280" r:id="rId10"/>
    <p:sldId id="356" r:id="rId11"/>
    <p:sldId id="357" r:id="rId12"/>
    <p:sldId id="358" r:id="rId13"/>
    <p:sldId id="369" r:id="rId14"/>
    <p:sldId id="347" r:id="rId15"/>
    <p:sldId id="346" r:id="rId16"/>
    <p:sldId id="3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08001" y="177851"/>
            <a:ext cx="4921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Measuring Species Richness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5845867" y="523924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318" y="3025405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4904" y="1524623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20340" y="1241358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00946" y="3308670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540" y="4744279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570" r="52225" b="66343"/>
          <a:stretch/>
        </p:blipFill>
        <p:spPr>
          <a:xfrm>
            <a:off x="6562761" y="2638698"/>
            <a:ext cx="5554364" cy="3161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6160" r="52225" b="32906"/>
          <a:stretch/>
        </p:blipFill>
        <p:spPr>
          <a:xfrm>
            <a:off x="0" y="0"/>
            <a:ext cx="6351373" cy="3597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9943" y="5799909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Keil and Chase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819" t="20337" r="27029" b="51643"/>
          <a:stretch/>
        </p:blipFill>
        <p:spPr>
          <a:xfrm>
            <a:off x="6822155" y="287519"/>
            <a:ext cx="5035576" cy="16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618592"/>
            <a:ext cx="7800445" cy="5181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39943" y="5799909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Keil and Chase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5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094"/>
            <a:ext cx="11013894" cy="5525182"/>
          </a:xfrm>
          <a:prstGeom prst="rect">
            <a:avLst/>
          </a:prstGeom>
        </p:spPr>
      </p:pic>
      <p:pic>
        <p:nvPicPr>
          <p:cNvPr id="1026" name="Picture 2" descr="fig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6947" y="4235087"/>
            <a:ext cx="6442625" cy="249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16628" y="-26126"/>
            <a:ext cx="707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Environment and Region are not independent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28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591" r="7335"/>
          <a:stretch/>
        </p:blipFill>
        <p:spPr>
          <a:xfrm>
            <a:off x="1795788" y="1070022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75678" y="6417946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31" y="-24935"/>
            <a:ext cx="6532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Scale-Dependent Biodiversity Change</a:t>
            </a:r>
            <a:endParaRPr lang="en-US" sz="3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322035" y="464999"/>
            <a:ext cx="7865253" cy="5769865"/>
            <a:chOff x="901877" y="615976"/>
            <a:chExt cx="8450414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10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7" y="615976"/>
              <a:ext cx="8450414" cy="6242021"/>
              <a:chOff x="2449690" y="590243"/>
              <a:chExt cx="8247544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90" y="590243"/>
                <a:ext cx="8247544" cy="6103333"/>
                <a:chOff x="3290836" y="1710062"/>
                <a:chExt cx="7852039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325534" y="1710063"/>
                  <a:ext cx="7795415" cy="5609129"/>
                  <a:chOff x="2461869" y="567004"/>
                  <a:chExt cx="6182463" cy="4598255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78703" y="567004"/>
                    <a:ext cx="6165629" cy="4582672"/>
                    <a:chOff x="2478703" y="567004"/>
                    <a:chExt cx="6165629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8195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~1700</a:t>
                        </a: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1850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1950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89830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572631" y="2655210"/>
                      <a:ext cx="2177671" cy="36552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Number of Species</a:t>
                      </a:r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583624" cy="389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Year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Data from: Knapp, S., et al. 2016.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72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121"/>
            <a:ext cx="9144000" cy="684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F6BAF-FF52-4F1B-BE64-81455C9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-75415"/>
            <a:ext cx="4661959" cy="350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34425-C09D-4FD7-A7B7-FAA13AD030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107979"/>
            <a:ext cx="1696125" cy="216488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D27B73-2B7E-41F6-9CB7-6E030BA5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7528" y="3272864"/>
            <a:ext cx="4589348" cy="3912181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61648"/>
            <a:ext cx="342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Homogenization or Differentiation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074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75" y="2259071"/>
            <a:ext cx="4679478" cy="32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1862030" y="1801919"/>
            <a:ext cx="3387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 Expectations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5839223" y="1749253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Meta-analytical results (plants only)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31" y="2171251"/>
            <a:ext cx="3446782" cy="344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7691" y="362310"/>
            <a:ext cx="466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Biodiversity change—Scale matters</a:t>
            </a:r>
          </a:p>
        </p:txBody>
      </p:sp>
    </p:spTree>
    <p:extLst>
      <p:ext uri="{BB962C8B-B14F-4D97-AF65-F5344CB8AC3E}">
        <p14:creationId xmlns:p14="http://schemas.microsoft.com/office/powerpoint/2010/main" val="169362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209" y="1188367"/>
            <a:ext cx="1005217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Questions? (5-10 Minutes)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Breakout—Discussion amongst yourselves (10 minutes)</a:t>
            </a:r>
          </a:p>
          <a:p>
            <a:pPr lvl="1"/>
            <a:r>
              <a:rPr lang="en-US" sz="3200" b="1" dirty="0" smtClean="0"/>
              <a:t>-Are </a:t>
            </a:r>
            <a:r>
              <a:rPr lang="en-US" sz="3200" b="1" dirty="0"/>
              <a:t>there any general laws in biodiversity patterns</a:t>
            </a:r>
            <a:r>
              <a:rPr lang="en-US" sz="3200" b="1" dirty="0" smtClean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Discussion as a group (10 minutes)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10 min break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665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5" y="1314890"/>
            <a:ext cx="4253925" cy="4423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83" y="1126330"/>
            <a:ext cx="5858007" cy="500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8975" y="175759"/>
            <a:ext cx="842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Species Richness Estimators:  what is the </a:t>
            </a:r>
            <a:r>
              <a:rPr lang="en-US" sz="2400" b="1" u="sng" dirty="0" smtClean="0">
                <a:solidFill>
                  <a:schemeClr val="tx2"/>
                </a:solidFill>
              </a:rPr>
              <a:t>‘True’ </a:t>
            </a:r>
            <a:r>
              <a:rPr lang="en-US" sz="2400" b="1" dirty="0" smtClean="0"/>
              <a:t>species richness?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33670" y="6370983"/>
            <a:ext cx="33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from Anne Chao and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4771292" y="1348154"/>
            <a:ext cx="3739662" cy="2555631"/>
          </a:xfrm>
          <a:custGeom>
            <a:avLst/>
            <a:gdLst>
              <a:gd name="connsiteX0" fmla="*/ 0 w 3739662"/>
              <a:gd name="connsiteY0" fmla="*/ 2555631 h 2555631"/>
              <a:gd name="connsiteX1" fmla="*/ 785446 w 3739662"/>
              <a:gd name="connsiteY1" fmla="*/ 1793631 h 2555631"/>
              <a:gd name="connsiteX2" fmla="*/ 2602523 w 3739662"/>
              <a:gd name="connsiteY2" fmla="*/ 656492 h 2555631"/>
              <a:gd name="connsiteX3" fmla="*/ 3739662 w 3739662"/>
              <a:gd name="connsiteY3" fmla="*/ 0 h 25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62" h="2555631">
                <a:moveTo>
                  <a:pt x="0" y="2555631"/>
                </a:moveTo>
                <a:cubicBezTo>
                  <a:pt x="175846" y="2332892"/>
                  <a:pt x="351692" y="2110154"/>
                  <a:pt x="785446" y="1793631"/>
                </a:cubicBezTo>
                <a:cubicBezTo>
                  <a:pt x="1219200" y="1477108"/>
                  <a:pt x="2110154" y="955430"/>
                  <a:pt x="2602523" y="656492"/>
                </a:cubicBezTo>
                <a:cubicBezTo>
                  <a:pt x="3094892" y="357554"/>
                  <a:pt x="3417277" y="178777"/>
                  <a:pt x="3739662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012830" y="1383325"/>
            <a:ext cx="46893" cy="38568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59723" y="5193325"/>
            <a:ext cx="5146430" cy="58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036277" y="3553589"/>
            <a:ext cx="2022230" cy="1733519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24554" y="3188678"/>
            <a:ext cx="2485292" cy="2063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12829" y="2637693"/>
            <a:ext cx="3270739" cy="2602524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2828" y="2016370"/>
            <a:ext cx="4220310" cy="3206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958860" y="3452478"/>
            <a:ext cx="175846" cy="202222"/>
          </a:xfrm>
          <a:prstGeom prst="star5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421924" y="3075844"/>
            <a:ext cx="175846" cy="202222"/>
          </a:xfrm>
          <a:prstGeom prst="star5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271843" y="2524859"/>
            <a:ext cx="175846" cy="20222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215554" y="1915259"/>
            <a:ext cx="175846" cy="202222"/>
          </a:xfrm>
          <a:prstGeom prst="star5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88041" y="5273844"/>
            <a:ext cx="446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Area, samples, or individuals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77149" y="3210240"/>
            <a:ext cx="2956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Number of species</a:t>
            </a:r>
            <a:endParaRPr lang="en-US" sz="28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947017" y="2397358"/>
            <a:ext cx="17588" cy="17188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2932271" y="3142593"/>
            <a:ext cx="16953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Sampling extent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08940" y="276890"/>
            <a:ext cx="874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Assumption that there is an asymptote in species richness is invalid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930432" y="4116254"/>
            <a:ext cx="284607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Many solutions, all make improbable assumptions at some scale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566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522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Same problems in genomics/genetics….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2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96553"/>
            <a:ext cx="7315200" cy="4864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08" y="1644006"/>
            <a:ext cx="4284259" cy="283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49" y="1644007"/>
            <a:ext cx="4383298" cy="2917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02" y="1287678"/>
            <a:ext cx="1985963" cy="3707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78" y="1415703"/>
            <a:ext cx="2752694" cy="3145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85" y="1582571"/>
            <a:ext cx="2764931" cy="3628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56" y="2464594"/>
            <a:ext cx="1785938" cy="192881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44" y="1833094"/>
            <a:ext cx="4191537" cy="31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93" y="1827120"/>
            <a:ext cx="4457700" cy="3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57" y="3137857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11840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1185" y="76492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9494" y="1455798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07" y="2656108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157" y="4944013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9494" y="106974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88813" y="568639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71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095" t="40540" r="33262" b="37492"/>
          <a:stretch/>
        </p:blipFill>
        <p:spPr>
          <a:xfrm>
            <a:off x="261257" y="304768"/>
            <a:ext cx="5159830" cy="1953283"/>
          </a:xfrm>
          <a:prstGeom prst="rect">
            <a:avLst/>
          </a:prstGeom>
        </p:spPr>
      </p:pic>
      <p:pic>
        <p:nvPicPr>
          <p:cNvPr id="6146" name="Picture 2" descr="Disentangling the Drivers of β Diversity Along Latitudinal and Elevational  Gradients | Science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88" b="55695"/>
          <a:stretch/>
        </p:blipFill>
        <p:spPr bwMode="auto">
          <a:xfrm>
            <a:off x="5612591" y="783988"/>
            <a:ext cx="6579409" cy="434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sentangling the Drivers of β Diversity Along Latitudinal and Elevational  Gradients | Sci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/>
        </p:blipFill>
        <p:spPr bwMode="auto">
          <a:xfrm>
            <a:off x="2669368" y="5758248"/>
            <a:ext cx="72485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7" y="3725333"/>
            <a:ext cx="4855694" cy="28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3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166" t="7177" r="35293" b="76006"/>
          <a:stretch/>
        </p:blipFill>
        <p:spPr>
          <a:xfrm>
            <a:off x="212892" y="111211"/>
            <a:ext cx="6941669" cy="2150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88" t="37087" r="50158" b="23754"/>
          <a:stretch/>
        </p:blipFill>
        <p:spPr>
          <a:xfrm>
            <a:off x="212892" y="2458996"/>
            <a:ext cx="4399005" cy="4028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0383" r="24077" b="64174"/>
          <a:stretch/>
        </p:blipFill>
        <p:spPr>
          <a:xfrm>
            <a:off x="6761973" y="2458996"/>
            <a:ext cx="4670855" cy="36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4253" r="20849" b="50295"/>
          <a:stretch/>
        </p:blipFill>
        <p:spPr>
          <a:xfrm>
            <a:off x="836022" y="2351313"/>
            <a:ext cx="9465443" cy="4402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543" t="19396" r="25896" b="50320"/>
          <a:stretch/>
        </p:blipFill>
        <p:spPr>
          <a:xfrm>
            <a:off x="143691" y="215875"/>
            <a:ext cx="5795496" cy="19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Widescreen</PresentationFormat>
  <Paragraphs>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186</cp:revision>
  <dcterms:created xsi:type="dcterms:W3CDTF">2022-11-08T14:28:12Z</dcterms:created>
  <dcterms:modified xsi:type="dcterms:W3CDTF">2022-12-01T03:03:38Z</dcterms:modified>
</cp:coreProperties>
</file>